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1B9FB-2B4F-9F4B-A256-222B3962EAEE}" type="datetimeFigureOut">
              <a:rPr lang="nb-NO" smtClean="0"/>
              <a:t>01.11.2021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E3982-49DB-8F4B-8F8B-8794CB67A1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1455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E3982-49DB-8F4B-8F8B-8794CB67A1B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2671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Monday, November 1,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64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Monday, November 1,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6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Monday, November 1,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58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Monday, November 1,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8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Monday, November 1,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4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Monday, November 1,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02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Monday, November 1,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1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Monday, November 1,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27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Monday, November 1,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3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Monday, November 1,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7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Monday, November 1,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01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Monday, November 1,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20" r:id="rId6"/>
    <p:sldLayoutId id="2147483715" r:id="rId7"/>
    <p:sldLayoutId id="2147483716" r:id="rId8"/>
    <p:sldLayoutId id="2147483717" r:id="rId9"/>
    <p:sldLayoutId id="2147483719" r:id="rId10"/>
    <p:sldLayoutId id="214748371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kolerom.no/undervisning/verdens-forste-byer-mesopotamia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253567CF-F84D-454D-A2E4-9FC64F4BF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18C0F01-76CE-4820-9DFE-286BC8B8A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7C9E10B-7C2F-4841-8427-586C6C888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8181" y="1140661"/>
            <a:ext cx="5015638" cy="2585323"/>
          </a:xfrm>
        </p:spPr>
        <p:txBody>
          <a:bodyPr>
            <a:normAutofit/>
          </a:bodyPr>
          <a:lstStyle/>
          <a:p>
            <a:r>
              <a:rPr lang="nb-NO" dirty="0"/>
              <a:t>SUMERERNE  I MESPOTAMIA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10EAAE3-7D63-064C-8C25-F6EB92371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8181" y="4032000"/>
            <a:ext cx="5015638" cy="1510735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2">
                    <a:lumMod val="90000"/>
                  </a:schemeClr>
                </a:solidFill>
              </a:rPr>
              <a:t>«Landet mellom elevene»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2">
                    <a:lumMod val="90000"/>
                  </a:schemeClr>
                </a:solidFill>
              </a:rPr>
              <a:t>Mange byer, rundt byene-bondefamiliene.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2">
                    <a:lumMod val="90000"/>
                  </a:schemeClr>
                </a:solidFill>
              </a:rPr>
              <a:t>Egypterne og sumererne-første byene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2">
                    <a:lumMod val="90000"/>
                  </a:schemeClr>
                </a:solidFill>
              </a:rPr>
              <a:t>5000 år siden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Picture 3" descr="Arial view of a river, dam and lake">
            <a:extLst>
              <a:ext uri="{FF2B5EF4-FFF2-40B4-BE49-F238E27FC236}">
                <a16:creationId xmlns:a16="http://schemas.microsoft.com/office/drawing/2014/main" id="{EC4D84C4-710A-414D-A8A7-4EF7FF2A3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7" r="27940"/>
          <a:stretch/>
        </p:blipFill>
        <p:spPr>
          <a:xfrm>
            <a:off x="1" y="10"/>
            <a:ext cx="3041003" cy="6857990"/>
          </a:xfrm>
          <a:custGeom>
            <a:avLst/>
            <a:gdLst/>
            <a:ahLst/>
            <a:cxnLst/>
            <a:rect l="l" t="t" r="r" b="b"/>
            <a:pathLst>
              <a:path w="3041003" h="6858000">
                <a:moveTo>
                  <a:pt x="0" y="0"/>
                </a:moveTo>
                <a:lnTo>
                  <a:pt x="3004565" y="0"/>
                </a:lnTo>
                <a:lnTo>
                  <a:pt x="3004599" y="3068"/>
                </a:lnTo>
                <a:cubicBezTo>
                  <a:pt x="3015328" y="1163957"/>
                  <a:pt x="2989577" y="3242012"/>
                  <a:pt x="3023912" y="3857732"/>
                </a:cubicBezTo>
                <a:cubicBezTo>
                  <a:pt x="3054432" y="4268212"/>
                  <a:pt x="3039172" y="5465446"/>
                  <a:pt x="3016282" y="6617070"/>
                </a:cubicBezTo>
                <a:lnTo>
                  <a:pt x="301129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C8E163A8-4C5B-4030-9B0D-75B39EBA6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94831" y="136477"/>
            <a:ext cx="2088038" cy="719230"/>
            <a:chOff x="4532666" y="505937"/>
            <a:chExt cx="2981730" cy="1027064"/>
          </a:xfrm>
        </p:grpSpPr>
        <p:sp>
          <p:nvSpPr>
            <p:cNvPr id="62" name="Freeform 78">
              <a:extLst>
                <a:ext uri="{FF2B5EF4-FFF2-40B4-BE49-F238E27FC236}">
                  <a16:creationId xmlns:a16="http://schemas.microsoft.com/office/drawing/2014/main" id="{137A7361-907B-4AE1-9F4B-C8E0D7D27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3" name="Freeform 79">
              <a:extLst>
                <a:ext uri="{FF2B5EF4-FFF2-40B4-BE49-F238E27FC236}">
                  <a16:creationId xmlns:a16="http://schemas.microsoft.com/office/drawing/2014/main" id="{AD1F95A4-2338-459F-BDCC-655A4EAF5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4" name="Freeform 85">
              <a:extLst>
                <a:ext uri="{FF2B5EF4-FFF2-40B4-BE49-F238E27FC236}">
                  <a16:creationId xmlns:a16="http://schemas.microsoft.com/office/drawing/2014/main" id="{8B410EB3-0516-40D3-9BEA-1368A4763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6" name="Bilde 5" descr="Et bilde som inneholder kart&#10;&#10;Automatisk generert beskrivelse">
            <a:extLst>
              <a:ext uri="{FF2B5EF4-FFF2-40B4-BE49-F238E27FC236}">
                <a16:creationId xmlns:a16="http://schemas.microsoft.com/office/drawing/2014/main" id="{E78C7CDF-0933-2840-AA75-4BD31C016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65" r="25972" b="-1"/>
          <a:stretch/>
        </p:blipFill>
        <p:spPr>
          <a:xfrm>
            <a:off x="9136132" y="10"/>
            <a:ext cx="3055868" cy="3427190"/>
          </a:xfrm>
          <a:custGeom>
            <a:avLst/>
            <a:gdLst/>
            <a:ahLst/>
            <a:cxnLst/>
            <a:rect l="l" t="t" r="r" b="b"/>
            <a:pathLst>
              <a:path w="3055868" h="3427200">
                <a:moveTo>
                  <a:pt x="35989" y="0"/>
                </a:moveTo>
                <a:lnTo>
                  <a:pt x="3055868" y="0"/>
                </a:lnTo>
                <a:lnTo>
                  <a:pt x="3055868" y="3427200"/>
                </a:lnTo>
                <a:lnTo>
                  <a:pt x="0" y="3427200"/>
                </a:lnTo>
                <a:lnTo>
                  <a:pt x="1407" y="3146458"/>
                </a:lnTo>
                <a:cubicBezTo>
                  <a:pt x="8113" y="2169252"/>
                  <a:pt x="31957" y="1119298"/>
                  <a:pt x="31957" y="330644"/>
                </a:cubicBezTo>
                <a:close/>
              </a:path>
            </a:pathLst>
          </a:cu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E23EC4E7-AABA-488E-B59B-FF43F98A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37412" y="5646022"/>
            <a:ext cx="2117174" cy="588806"/>
            <a:chOff x="4549904" y="5078157"/>
            <a:chExt cx="3023338" cy="840818"/>
          </a:xfrm>
        </p:grpSpPr>
        <p:sp>
          <p:nvSpPr>
            <p:cNvPr id="67" name="Freeform 80">
              <a:extLst>
                <a:ext uri="{FF2B5EF4-FFF2-40B4-BE49-F238E27FC236}">
                  <a16:creationId xmlns:a16="http://schemas.microsoft.com/office/drawing/2014/main" id="{FFC1EFA0-F7E9-4629-8638-C88AEFEB7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8" name="Freeform 84">
              <a:extLst>
                <a:ext uri="{FF2B5EF4-FFF2-40B4-BE49-F238E27FC236}">
                  <a16:creationId xmlns:a16="http://schemas.microsoft.com/office/drawing/2014/main" id="{AA354CD0-CEDB-4A57-8909-676205B53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9" name="Freeform 87">
              <a:extLst>
                <a:ext uri="{FF2B5EF4-FFF2-40B4-BE49-F238E27FC236}">
                  <a16:creationId xmlns:a16="http://schemas.microsoft.com/office/drawing/2014/main" id="{EB4927A5-73AD-425A-945E-6A50D9C4C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12" name="Bilde 11" descr="Et bilde som inneholder kart&#10;&#10;Automatisk generert beskrivelse">
            <a:extLst>
              <a:ext uri="{FF2B5EF4-FFF2-40B4-BE49-F238E27FC236}">
                <a16:creationId xmlns:a16="http://schemas.microsoft.com/office/drawing/2014/main" id="{01494D8B-2C0A-7A41-B280-2823782E00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38" r="2" b="274"/>
          <a:stretch/>
        </p:blipFill>
        <p:spPr>
          <a:xfrm>
            <a:off x="9135805" y="3427200"/>
            <a:ext cx="3056197" cy="3430800"/>
          </a:xfrm>
          <a:custGeom>
            <a:avLst/>
            <a:gdLst/>
            <a:ahLst/>
            <a:cxnLst/>
            <a:rect l="l" t="t" r="r" b="b"/>
            <a:pathLst>
              <a:path w="3056197" h="3430800">
                <a:moveTo>
                  <a:pt x="329" y="0"/>
                </a:moveTo>
                <a:lnTo>
                  <a:pt x="3056197" y="0"/>
                </a:lnTo>
                <a:lnTo>
                  <a:pt x="3056197" y="3430800"/>
                </a:lnTo>
                <a:lnTo>
                  <a:pt x="61648" y="3430800"/>
                </a:lnTo>
                <a:lnTo>
                  <a:pt x="60421" y="3239041"/>
                </a:lnTo>
                <a:cubicBezTo>
                  <a:pt x="56129" y="2709076"/>
                  <a:pt x="43731" y="2080053"/>
                  <a:pt x="17026" y="1327506"/>
                </a:cubicBezTo>
                <a:cubicBezTo>
                  <a:pt x="2720" y="942681"/>
                  <a:pt x="-1155" y="489561"/>
                  <a:pt x="279" y="990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90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1354293D-EB42-4634-8726-ECCFA273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E888B41-0EFC-459D-8A46-CCF8680DB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874F01B-DFEA-534E-9BED-60DE76C88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>
            <a:normAutofit/>
          </a:bodyPr>
          <a:lstStyle/>
          <a:p>
            <a:r>
              <a:rPr lang="nb-NO" dirty="0"/>
              <a:t>MATEMATIKK</a:t>
            </a:r>
            <a:br>
              <a:rPr lang="nb-NO" dirty="0"/>
            </a:br>
            <a:r>
              <a:rPr lang="nb-NO" dirty="0"/>
              <a:t>GEOMETRI, TALLSYSTEM</a:t>
            </a:r>
          </a:p>
        </p:txBody>
      </p:sp>
      <p:sp>
        <p:nvSpPr>
          <p:cNvPr id="6156" name="Content Placeholder 6155">
            <a:extLst>
              <a:ext uri="{FF2B5EF4-FFF2-40B4-BE49-F238E27FC236}">
                <a16:creationId xmlns:a16="http://schemas.microsoft.com/office/drawing/2014/main" id="{1CDD0BFA-BBD7-4AA9-A445-B0C9C9EF7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188" y="633599"/>
            <a:ext cx="6911973" cy="1282514"/>
          </a:xfrm>
        </p:spPr>
        <p:txBody>
          <a:bodyPr>
            <a:normAutofit/>
          </a:bodyPr>
          <a:lstStyle/>
          <a:p>
            <a:endParaRPr lang="en-US"/>
          </a:p>
        </p:txBody>
      </p:sp>
      <p:sp useBgFill="1">
        <p:nvSpPr>
          <p:cNvPr id="83" name="Freeform: Shape 82">
            <a:extLst>
              <a:ext uri="{FF2B5EF4-FFF2-40B4-BE49-F238E27FC236}">
                <a16:creationId xmlns:a16="http://schemas.microsoft.com/office/drawing/2014/main" id="{41C71752-7D52-4E24-8299-DA8D040DB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" y="2543175"/>
            <a:ext cx="12191090" cy="4314826"/>
          </a:xfrm>
          <a:custGeom>
            <a:avLst/>
            <a:gdLst>
              <a:gd name="connsiteX0" fmla="*/ 2945853 w 12191090"/>
              <a:gd name="connsiteY0" fmla="*/ 0 h 4430825"/>
              <a:gd name="connsiteX1" fmla="*/ 8211918 w 12191090"/>
              <a:gd name="connsiteY1" fmla="*/ 91920 h 4430825"/>
              <a:gd name="connsiteX2" fmla="*/ 8964214 w 12191090"/>
              <a:gd name="connsiteY2" fmla="*/ 105051 h 4430825"/>
              <a:gd name="connsiteX3" fmla="*/ 9716509 w 12191090"/>
              <a:gd name="connsiteY3" fmla="*/ 118183 h 4430825"/>
              <a:gd name="connsiteX4" fmla="*/ 10920181 w 12191090"/>
              <a:gd name="connsiteY4" fmla="*/ 139193 h 4430825"/>
              <a:gd name="connsiteX5" fmla="*/ 12130833 w 12191090"/>
              <a:gd name="connsiteY5" fmla="*/ 97164 h 4430825"/>
              <a:gd name="connsiteX6" fmla="*/ 12191090 w 12191090"/>
              <a:gd name="connsiteY6" fmla="*/ 95072 h 4430825"/>
              <a:gd name="connsiteX7" fmla="*/ 12191090 w 12191090"/>
              <a:gd name="connsiteY7" fmla="*/ 4430825 h 4430825"/>
              <a:gd name="connsiteX8" fmla="*/ 10305 w 12191090"/>
              <a:gd name="connsiteY8" fmla="*/ 4430825 h 4430825"/>
              <a:gd name="connsiteX9" fmla="*/ 0 w 12191090"/>
              <a:gd name="connsiteY9" fmla="*/ 42862 h 4430825"/>
              <a:gd name="connsiteX10" fmla="*/ 105174 w 12191090"/>
              <a:gd name="connsiteY10" fmla="*/ 44699 h 4430825"/>
              <a:gd name="connsiteX11" fmla="*/ 837780 w 12191090"/>
              <a:gd name="connsiteY11" fmla="*/ 57486 h 4430825"/>
              <a:gd name="connsiteX12" fmla="*/ 1439616 w 12191090"/>
              <a:gd name="connsiteY12" fmla="*/ 67992 h 4430825"/>
              <a:gd name="connsiteX13" fmla="*/ 2945853 w 12191090"/>
              <a:gd name="connsiteY13" fmla="*/ 0 h 443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090" h="4430825">
                <a:moveTo>
                  <a:pt x="2945853" y="0"/>
                </a:moveTo>
                <a:cubicBezTo>
                  <a:pt x="2945853" y="0"/>
                  <a:pt x="2945853" y="0"/>
                  <a:pt x="8211918" y="91920"/>
                </a:cubicBezTo>
                <a:cubicBezTo>
                  <a:pt x="8362379" y="94546"/>
                  <a:pt x="8663297" y="99800"/>
                  <a:pt x="8964214" y="105051"/>
                </a:cubicBezTo>
                <a:cubicBezTo>
                  <a:pt x="9265134" y="110304"/>
                  <a:pt x="9415591" y="112930"/>
                  <a:pt x="9716509" y="118183"/>
                </a:cubicBezTo>
                <a:cubicBezTo>
                  <a:pt x="9716509" y="118183"/>
                  <a:pt x="9716509" y="118183"/>
                  <a:pt x="10920181" y="139193"/>
                </a:cubicBezTo>
                <a:cubicBezTo>
                  <a:pt x="10920181" y="139193"/>
                  <a:pt x="10920181" y="139193"/>
                  <a:pt x="12130833" y="97164"/>
                </a:cubicBezTo>
                <a:lnTo>
                  <a:pt x="12191090" y="95072"/>
                </a:lnTo>
                <a:lnTo>
                  <a:pt x="12191090" y="4430825"/>
                </a:lnTo>
                <a:lnTo>
                  <a:pt x="10305" y="4430825"/>
                </a:lnTo>
                <a:lnTo>
                  <a:pt x="0" y="42862"/>
                </a:lnTo>
                <a:lnTo>
                  <a:pt x="105174" y="44699"/>
                </a:lnTo>
                <a:cubicBezTo>
                  <a:pt x="365244" y="49238"/>
                  <a:pt x="612091" y="53547"/>
                  <a:pt x="837780" y="57486"/>
                </a:cubicBezTo>
                <a:cubicBezTo>
                  <a:pt x="837780" y="57486"/>
                  <a:pt x="837780" y="57486"/>
                  <a:pt x="1439616" y="67992"/>
                </a:cubicBezTo>
                <a:cubicBezTo>
                  <a:pt x="1439616" y="67992"/>
                  <a:pt x="1439616" y="67992"/>
                  <a:pt x="2945853" y="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 descr="Det urgamle sekstitallet">
            <a:extLst>
              <a:ext uri="{FF2B5EF4-FFF2-40B4-BE49-F238E27FC236}">
                <a16:creationId xmlns:a16="http://schemas.microsoft.com/office/drawing/2014/main" id="{62F8EDD6-42AA-AD48-9E81-3532A8925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999" y="3699668"/>
            <a:ext cx="3344401" cy="1989918"/>
          </a:xfrm>
          <a:custGeom>
            <a:avLst/>
            <a:gdLst/>
            <a:ahLst/>
            <a:cxnLst/>
            <a:rect l="l" t="t" r="r" b="b"/>
            <a:pathLst>
              <a:path w="3344401" h="3502800">
                <a:moveTo>
                  <a:pt x="0" y="0"/>
                </a:moveTo>
                <a:lnTo>
                  <a:pt x="3344401" y="0"/>
                </a:lnTo>
                <a:lnTo>
                  <a:pt x="3344401" y="3502800"/>
                </a:lnTo>
                <a:lnTo>
                  <a:pt x="0" y="35028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Veggklokke vintage med kvartsurverk 60 cm XXL metall | Chilli.no">
            <a:extLst>
              <a:ext uri="{FF2B5EF4-FFF2-40B4-BE49-F238E27FC236}">
                <a16:creationId xmlns:a16="http://schemas.microsoft.com/office/drawing/2014/main" id="{945A8E56-6655-994B-AC0D-F4F9CEFB2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4400" y="3578433"/>
            <a:ext cx="3344400" cy="2232387"/>
          </a:xfrm>
          <a:custGeom>
            <a:avLst/>
            <a:gdLst/>
            <a:ahLst/>
            <a:cxnLst/>
            <a:rect l="l" t="t" r="r" b="b"/>
            <a:pathLst>
              <a:path w="3344400" h="3502800">
                <a:moveTo>
                  <a:pt x="0" y="0"/>
                </a:moveTo>
                <a:lnTo>
                  <a:pt x="3344400" y="0"/>
                </a:lnTo>
                <a:lnTo>
                  <a:pt x="3344400" y="3502800"/>
                </a:lnTo>
                <a:lnTo>
                  <a:pt x="0" y="35028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attehjelpen, Statistikk - Intro. 5">
            <a:extLst>
              <a:ext uri="{FF2B5EF4-FFF2-40B4-BE49-F238E27FC236}">
                <a16:creationId xmlns:a16="http://schemas.microsoft.com/office/drawing/2014/main" id="{0DE36FDD-6C14-364F-B2D7-CF5756AFA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1003" y="3249613"/>
            <a:ext cx="2955118" cy="2890028"/>
          </a:xfrm>
          <a:custGeom>
            <a:avLst/>
            <a:gdLst/>
            <a:ahLst/>
            <a:cxnLst/>
            <a:rect l="l" t="t" r="r" b="b"/>
            <a:pathLst>
              <a:path w="3319524" h="3502800">
                <a:moveTo>
                  <a:pt x="0" y="0"/>
                </a:moveTo>
                <a:lnTo>
                  <a:pt x="3319524" y="0"/>
                </a:lnTo>
                <a:lnTo>
                  <a:pt x="3319524" y="3502800"/>
                </a:lnTo>
                <a:lnTo>
                  <a:pt x="0" y="35028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680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84A8D4-ACD9-BD4D-9215-84B1FA57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BABYLONERNE TAR SUMER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6B819D-3C25-5949-9682-DFFB90071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* Problem med saltkorn i jorda</a:t>
            </a:r>
          </a:p>
          <a:p>
            <a:r>
              <a:rPr lang="nb-NO" dirty="0"/>
              <a:t>* For lite matjord</a:t>
            </a:r>
          </a:p>
          <a:p>
            <a:r>
              <a:rPr lang="nb-NO" dirty="0"/>
              <a:t>* Krig mot hverandre fra </a:t>
            </a:r>
            <a:r>
              <a:rPr lang="nb-NO" dirty="0" err="1"/>
              <a:t>ca</a:t>
            </a:r>
            <a:r>
              <a:rPr lang="nb-NO" dirty="0"/>
              <a:t> år 3000 </a:t>
            </a:r>
            <a:r>
              <a:rPr lang="nb-NO" dirty="0" err="1"/>
              <a:t>f.v.t</a:t>
            </a:r>
            <a:endParaRPr lang="nb-NO" dirty="0"/>
          </a:p>
          <a:p>
            <a:r>
              <a:rPr lang="nb-NO" dirty="0"/>
              <a:t>* </a:t>
            </a:r>
            <a:r>
              <a:rPr lang="nb-NO" dirty="0" err="1"/>
              <a:t>Babylonerene</a:t>
            </a:r>
            <a:r>
              <a:rPr lang="nb-NO" dirty="0"/>
              <a:t> makten fra </a:t>
            </a:r>
            <a:r>
              <a:rPr lang="nb-NO" dirty="0" err="1"/>
              <a:t>ca</a:t>
            </a:r>
            <a:r>
              <a:rPr lang="nb-NO" dirty="0"/>
              <a:t> 1700 </a:t>
            </a:r>
            <a:r>
              <a:rPr lang="nb-NO" dirty="0" err="1"/>
              <a:t>f.v.t</a:t>
            </a:r>
            <a:endParaRPr lang="nb-NO" dirty="0"/>
          </a:p>
          <a:p>
            <a:r>
              <a:rPr lang="nb-NO" dirty="0">
                <a:hlinkClick r:id="rId2"/>
              </a:rPr>
              <a:t>https://skolerom.no/undervisning/verdens-forste-byer-mesopotamia/</a:t>
            </a:r>
            <a:endParaRPr lang="nb-NO" dirty="0"/>
          </a:p>
          <a:p>
            <a:r>
              <a:rPr lang="nb-NO" dirty="0"/>
              <a:t>Se </a:t>
            </a:r>
            <a:r>
              <a:rPr lang="nb-NO" dirty="0" err="1"/>
              <a:t>filmsnuttt</a:t>
            </a:r>
            <a:r>
              <a:rPr lang="nb-NO" dirty="0"/>
              <a:t> frem til 3:17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9861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05D1035C-3BF0-4FE0-B3A3-1062F860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7D5890D-F456-E749-B28E-73F355FB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nb-NO" dirty="0"/>
              <a:t>BYEN URUK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C98990-420F-C447-8DA1-1865458CD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41600"/>
            <a:ext cx="4991962" cy="3216273"/>
          </a:xfrm>
        </p:spPr>
        <p:txBody>
          <a:bodyPr>
            <a:normAutofit/>
          </a:bodyPr>
          <a:lstStyle/>
          <a:p>
            <a:r>
              <a:rPr lang="nb-NO" dirty="0"/>
              <a:t> Største byen. Over 50 000 innbyggere (nesten dobbelt så mange som i Alver)</a:t>
            </a:r>
          </a:p>
          <a:p>
            <a:r>
              <a:rPr lang="nb-NO" dirty="0"/>
              <a:t> Kanaler, skip inn i byen</a:t>
            </a:r>
          </a:p>
          <a:p>
            <a:r>
              <a:rPr lang="nb-NO" dirty="0"/>
              <a:t>Kjøpmenn</a:t>
            </a:r>
          </a:p>
          <a:p>
            <a:r>
              <a:rPr lang="nb-NO" dirty="0"/>
              <a:t>Kobber fra Persiabukta, gull fra Egypt.</a:t>
            </a:r>
          </a:p>
          <a:p>
            <a:endParaRPr lang="nb-NO" dirty="0"/>
          </a:p>
        </p:txBody>
      </p:sp>
      <p:pic>
        <p:nvPicPr>
          <p:cNvPr id="1026" name="Picture 2" descr="The Great City of Uruk Became Sumerian Powerhouse of Technology,  Architecture and Culture | Ancient Origins">
            <a:extLst>
              <a:ext uri="{FF2B5EF4-FFF2-40B4-BE49-F238E27FC236}">
                <a16:creationId xmlns:a16="http://schemas.microsoft.com/office/drawing/2014/main" id="{BAB7C88A-BB15-4A40-A54D-7B1808864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8" r="32238" b="-1"/>
          <a:stretch/>
        </p:blipFill>
        <p:spPr bwMode="auto">
          <a:xfrm>
            <a:off x="6529065" y="10"/>
            <a:ext cx="5662937" cy="6857990"/>
          </a:xfrm>
          <a:custGeom>
            <a:avLst/>
            <a:gdLst/>
            <a:ahLst/>
            <a:cxnLst/>
            <a:rect l="l" t="t" r="r" b="b"/>
            <a:pathLst>
              <a:path w="5662937" h="6858000">
                <a:moveTo>
                  <a:pt x="598332" y="0"/>
                </a:moveTo>
                <a:lnTo>
                  <a:pt x="5662937" y="0"/>
                </a:lnTo>
                <a:lnTo>
                  <a:pt x="5662937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6" y="5515036"/>
                  <a:pt x="1066079" y="5030470"/>
                  <a:pt x="1217562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79" y="1021447"/>
                  <a:pt x="773055" y="27945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49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AD20DD8-226D-4D62-BAB2-1EAF04DE1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4F658C5-46DB-4BC3-8ADD-1792C219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CD1C660-3E15-374D-A5D9-37FD6F506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nb-NO" dirty="0"/>
              <a:t>TEMPELET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89B2040-4E7E-C144-8888-D07E83C51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41600"/>
            <a:ext cx="4991962" cy="3216273"/>
          </a:xfrm>
        </p:spPr>
        <p:txBody>
          <a:bodyPr>
            <a:normAutofit/>
          </a:bodyPr>
          <a:lstStyle/>
          <a:p>
            <a:r>
              <a:rPr lang="nb-NO" dirty="0"/>
              <a:t>Høyt tårn med trapper der prestene ofret til gudene</a:t>
            </a:r>
          </a:p>
          <a:p>
            <a:r>
              <a:rPr lang="nb-NO" dirty="0"/>
              <a:t>Zigguraten</a:t>
            </a:r>
          </a:p>
          <a:p>
            <a:endParaRPr lang="nb-NO" dirty="0"/>
          </a:p>
        </p:txBody>
      </p:sp>
      <p:pic>
        <p:nvPicPr>
          <p:cNvPr id="2050" name="Picture 2" descr="Sumer – Wikipedia">
            <a:extLst>
              <a:ext uri="{FF2B5EF4-FFF2-40B4-BE49-F238E27FC236}">
                <a16:creationId xmlns:a16="http://schemas.microsoft.com/office/drawing/2014/main" id="{37D38262-9E4A-3448-B278-47D74967A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597"/>
          <a:stretch/>
        </p:blipFill>
        <p:spPr bwMode="auto">
          <a:xfrm>
            <a:off x="6288276" y="10"/>
            <a:ext cx="5903725" cy="3427190"/>
          </a:xfrm>
          <a:custGeom>
            <a:avLst/>
            <a:gdLst/>
            <a:ahLst/>
            <a:cxnLst/>
            <a:rect l="l" t="t" r="r" b="b"/>
            <a:pathLst>
              <a:path w="5903725" h="3427200">
                <a:moveTo>
                  <a:pt x="17547" y="0"/>
                </a:moveTo>
                <a:lnTo>
                  <a:pt x="5903725" y="0"/>
                </a:lnTo>
                <a:lnTo>
                  <a:pt x="5903725" y="3427200"/>
                </a:lnTo>
                <a:lnTo>
                  <a:pt x="41642" y="3427200"/>
                </a:lnTo>
                <a:lnTo>
                  <a:pt x="34002" y="3033799"/>
                </a:lnTo>
                <a:cubicBezTo>
                  <a:pt x="8141" y="1703374"/>
                  <a:pt x="-15687" y="415221"/>
                  <a:pt x="13203" y="4200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sualisation of White Temple in Uruk (Irak) - culturalheritage.news">
            <a:extLst>
              <a:ext uri="{FF2B5EF4-FFF2-40B4-BE49-F238E27FC236}">
                <a16:creationId xmlns:a16="http://schemas.microsoft.com/office/drawing/2014/main" id="{8052A639-1D38-E246-BB0A-5C0D56E04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r="5760"/>
          <a:stretch/>
        </p:blipFill>
        <p:spPr bwMode="auto">
          <a:xfrm>
            <a:off x="6329918" y="3427200"/>
            <a:ext cx="5862082" cy="3430800"/>
          </a:xfrm>
          <a:custGeom>
            <a:avLst/>
            <a:gdLst/>
            <a:ahLst/>
            <a:cxnLst/>
            <a:rect l="l" t="t" r="r" b="b"/>
            <a:pathLst>
              <a:path w="5862082" h="3430800">
                <a:moveTo>
                  <a:pt x="0" y="0"/>
                </a:moveTo>
                <a:lnTo>
                  <a:pt x="5862082" y="0"/>
                </a:lnTo>
                <a:lnTo>
                  <a:pt x="5862082" y="3430800"/>
                </a:lnTo>
                <a:lnTo>
                  <a:pt x="15574" y="3430800"/>
                </a:lnTo>
                <a:lnTo>
                  <a:pt x="15542" y="3272467"/>
                </a:lnTo>
                <a:cubicBezTo>
                  <a:pt x="16280" y="3099651"/>
                  <a:pt x="19396" y="2957011"/>
                  <a:pt x="25362" y="2852016"/>
                </a:cubicBezTo>
                <a:cubicBezTo>
                  <a:pt x="43523" y="2377506"/>
                  <a:pt x="24435" y="1267222"/>
                  <a:pt x="2054" y="10578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626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9BC919-354C-E846-A0A1-D696A32D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nb-NO" dirty="0"/>
              <a:t>BONDEFAMILIENE BODDE RUNDT URUK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4C9E0F1-FA68-614D-B719-8614EA9C9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3" r="22785" b="-1"/>
          <a:stretch/>
        </p:blipFill>
        <p:spPr bwMode="auto"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0C4283-6245-2F4C-ABBF-DD120C39B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2541600"/>
            <a:ext cx="4991962" cy="3216273"/>
          </a:xfrm>
        </p:spPr>
        <p:txBody>
          <a:bodyPr>
            <a:normAutofit/>
          </a:bodyPr>
          <a:lstStyle/>
          <a:p>
            <a:r>
              <a:rPr lang="nb-NO" dirty="0"/>
              <a:t>Bygget jordvoller og kanaler,  hindre ødeleggelser ved flom</a:t>
            </a:r>
          </a:p>
          <a:p>
            <a:r>
              <a:rPr lang="nb-NO" dirty="0"/>
              <a:t>Vann ledet ut på åkrene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7812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2A3E2477-CB24-4FE6-B9C0-F9800FF83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965638C-2268-4A1B-96C3-95E79EF44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7C2361F-6C19-9C46-A383-5989F194B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nb-NO" dirty="0"/>
              <a:t>SKATT TIL KONGEN I URUK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6930DB-33CB-064A-878B-9735422F5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41600"/>
            <a:ext cx="4991962" cy="3216273"/>
          </a:xfrm>
        </p:spPr>
        <p:txBody>
          <a:bodyPr>
            <a:normAutofit/>
          </a:bodyPr>
          <a:lstStyle/>
          <a:p>
            <a:r>
              <a:rPr lang="nb-NO" dirty="0"/>
              <a:t>Korn, grønnsaker, kjøtt, fisk</a:t>
            </a:r>
          </a:p>
          <a:p>
            <a:r>
              <a:rPr lang="nb-NO" dirty="0"/>
              <a:t> Prestene ofret noe til gudene</a:t>
            </a:r>
          </a:p>
          <a:p>
            <a:r>
              <a:rPr lang="nb-NO" dirty="0"/>
              <a:t>Offiserer var sjefer for soldatene. Offiserene samlet inn.</a:t>
            </a:r>
          </a:p>
          <a:p>
            <a:endParaRPr lang="nb-NO" dirty="0"/>
          </a:p>
          <a:p>
            <a:endParaRPr lang="nb-NO" dirty="0"/>
          </a:p>
        </p:txBody>
      </p:sp>
      <p:sp useBgFill="1">
        <p:nvSpPr>
          <p:cNvPr id="141" name="Freeform: Shape 140">
            <a:extLst>
              <a:ext uri="{FF2B5EF4-FFF2-40B4-BE49-F238E27FC236}">
                <a16:creationId xmlns:a16="http://schemas.microsoft.com/office/drawing/2014/main" id="{97D0825D-5142-4F4A-A141-3CCD5E99C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5867335" y="533334"/>
            <a:ext cx="6858000" cy="5791331"/>
          </a:xfrm>
          <a:custGeom>
            <a:avLst/>
            <a:gdLst>
              <a:gd name="connsiteX0" fmla="*/ 6858000 w 6858000"/>
              <a:gd name="connsiteY0" fmla="*/ 14535 h 5791331"/>
              <a:gd name="connsiteX1" fmla="*/ 6858000 w 6858000"/>
              <a:gd name="connsiteY1" fmla="*/ 5791331 h 5791331"/>
              <a:gd name="connsiteX2" fmla="*/ 0 w 6858000"/>
              <a:gd name="connsiteY2" fmla="*/ 5791330 h 5791331"/>
              <a:gd name="connsiteX3" fmla="*/ 0 w 6858000"/>
              <a:gd name="connsiteY3" fmla="*/ 0 h 5791331"/>
              <a:gd name="connsiteX4" fmla="*/ 145832 w 6858000"/>
              <a:gd name="connsiteY4" fmla="*/ 1175 h 5791331"/>
              <a:gd name="connsiteX5" fmla="*/ 2611132 w 6858000"/>
              <a:gd name="connsiteY5" fmla="*/ 48625 h 5791331"/>
              <a:gd name="connsiteX6" fmla="*/ 6643031 w 6858000"/>
              <a:gd name="connsiteY6" fmla="*/ 15010 h 57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5791331">
                <a:moveTo>
                  <a:pt x="6858000" y="14535"/>
                </a:moveTo>
                <a:lnTo>
                  <a:pt x="6858000" y="5791331"/>
                </a:lnTo>
                <a:lnTo>
                  <a:pt x="0" y="5791330"/>
                </a:lnTo>
                <a:lnTo>
                  <a:pt x="0" y="0"/>
                </a:lnTo>
                <a:lnTo>
                  <a:pt x="145832" y="1175"/>
                </a:lnTo>
                <a:cubicBezTo>
                  <a:pt x="886907" y="14750"/>
                  <a:pt x="2228596" y="125101"/>
                  <a:pt x="2611132" y="48625"/>
                </a:cubicBezTo>
                <a:cubicBezTo>
                  <a:pt x="2933352" y="-3056"/>
                  <a:pt x="5032814" y="16325"/>
                  <a:pt x="6643031" y="1501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4100" name="Picture 4" descr="Mesopotamia – Store norske leksikon">
            <a:extLst>
              <a:ext uri="{FF2B5EF4-FFF2-40B4-BE49-F238E27FC236}">
                <a16:creationId xmlns:a16="http://schemas.microsoft.com/office/drawing/2014/main" id="{5268B64B-3141-714A-819F-EB43886D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2795" y="720000"/>
            <a:ext cx="3610733" cy="5409338"/>
          </a:xfrm>
          <a:custGeom>
            <a:avLst/>
            <a:gdLst/>
            <a:ahLst/>
            <a:cxnLst/>
            <a:rect l="l" t="t" r="r" b="b"/>
            <a:pathLst>
              <a:path w="4284000" h="5409338">
                <a:moveTo>
                  <a:pt x="0" y="0"/>
                </a:moveTo>
                <a:lnTo>
                  <a:pt x="4284000" y="0"/>
                </a:lnTo>
                <a:lnTo>
                  <a:pt x="4284000" y="5409338"/>
                </a:lnTo>
                <a:lnTo>
                  <a:pt x="0" y="54093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304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A3E2477-CB24-4FE6-B9C0-F9800FF83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65638C-2268-4A1B-96C3-95E79EF44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EF86EA8-51D4-5149-93B7-CB854E592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nb-NO" b="1" dirty="0"/>
              <a:t>OPPFINNELSER I SUMER</a:t>
            </a:r>
            <a:br>
              <a:rPr lang="nb-NO" b="1" dirty="0"/>
            </a:br>
            <a:r>
              <a:rPr lang="nb-NO" dirty="0"/>
              <a:t>HJULET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06791B-1172-EE48-93AC-6AF520A5F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41600"/>
            <a:ext cx="4991962" cy="3216273"/>
          </a:xfrm>
        </p:spPr>
        <p:txBody>
          <a:bodyPr>
            <a:normAutofit/>
          </a:bodyPr>
          <a:lstStyle/>
          <a:p>
            <a:r>
              <a:rPr lang="nb-NO" dirty="0"/>
              <a:t> </a:t>
            </a: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97D0825D-5142-4F4A-A141-3CCD5E99C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5867335" y="533334"/>
            <a:ext cx="6858000" cy="5791331"/>
          </a:xfrm>
          <a:custGeom>
            <a:avLst/>
            <a:gdLst>
              <a:gd name="connsiteX0" fmla="*/ 6858000 w 6858000"/>
              <a:gd name="connsiteY0" fmla="*/ 14535 h 5791331"/>
              <a:gd name="connsiteX1" fmla="*/ 6858000 w 6858000"/>
              <a:gd name="connsiteY1" fmla="*/ 5791331 h 5791331"/>
              <a:gd name="connsiteX2" fmla="*/ 0 w 6858000"/>
              <a:gd name="connsiteY2" fmla="*/ 5791330 h 5791331"/>
              <a:gd name="connsiteX3" fmla="*/ 0 w 6858000"/>
              <a:gd name="connsiteY3" fmla="*/ 0 h 5791331"/>
              <a:gd name="connsiteX4" fmla="*/ 145832 w 6858000"/>
              <a:gd name="connsiteY4" fmla="*/ 1175 h 5791331"/>
              <a:gd name="connsiteX5" fmla="*/ 2611132 w 6858000"/>
              <a:gd name="connsiteY5" fmla="*/ 48625 h 5791331"/>
              <a:gd name="connsiteX6" fmla="*/ 6643031 w 6858000"/>
              <a:gd name="connsiteY6" fmla="*/ 15010 h 57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5791331">
                <a:moveTo>
                  <a:pt x="6858000" y="14535"/>
                </a:moveTo>
                <a:lnTo>
                  <a:pt x="6858000" y="5791331"/>
                </a:lnTo>
                <a:lnTo>
                  <a:pt x="0" y="5791330"/>
                </a:lnTo>
                <a:lnTo>
                  <a:pt x="0" y="0"/>
                </a:lnTo>
                <a:lnTo>
                  <a:pt x="145832" y="1175"/>
                </a:lnTo>
                <a:cubicBezTo>
                  <a:pt x="886907" y="14750"/>
                  <a:pt x="2228596" y="125101"/>
                  <a:pt x="2611132" y="48625"/>
                </a:cubicBezTo>
                <a:cubicBezTo>
                  <a:pt x="2933352" y="-3056"/>
                  <a:pt x="5032814" y="16325"/>
                  <a:pt x="6643031" y="1501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6C40E543-9ADB-414D-B0CD-8CE62892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62" y="1818169"/>
            <a:ext cx="4284000" cy="3213000"/>
          </a:xfrm>
          <a:custGeom>
            <a:avLst/>
            <a:gdLst/>
            <a:ahLst/>
            <a:cxnLst/>
            <a:rect l="l" t="t" r="r" b="b"/>
            <a:pathLst>
              <a:path w="4284000" h="5409338">
                <a:moveTo>
                  <a:pt x="0" y="0"/>
                </a:moveTo>
                <a:lnTo>
                  <a:pt x="4284000" y="0"/>
                </a:lnTo>
                <a:lnTo>
                  <a:pt x="42840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6652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2A3E2477-CB24-4FE6-B9C0-F9800FF83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B965638C-2268-4A1B-96C3-95E79EF44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F5B6ABF-0991-6747-A701-437410A5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nb-NO" dirty="0"/>
              <a:t>PLOGEN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8DB209-2671-ED4F-BECD-25F3C6DD9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41600"/>
            <a:ext cx="4991962" cy="3216273"/>
          </a:xfrm>
        </p:spPr>
        <p:txBody>
          <a:bodyPr>
            <a:normAutofit/>
          </a:bodyPr>
          <a:lstStyle/>
          <a:p>
            <a:endParaRPr lang="nb-NO"/>
          </a:p>
          <a:p>
            <a:endParaRPr lang="nb-NO" dirty="0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97D0825D-5142-4F4A-A141-3CCD5E99C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5867335" y="533334"/>
            <a:ext cx="6858000" cy="5791331"/>
          </a:xfrm>
          <a:custGeom>
            <a:avLst/>
            <a:gdLst>
              <a:gd name="connsiteX0" fmla="*/ 6858000 w 6858000"/>
              <a:gd name="connsiteY0" fmla="*/ 14535 h 5791331"/>
              <a:gd name="connsiteX1" fmla="*/ 6858000 w 6858000"/>
              <a:gd name="connsiteY1" fmla="*/ 5791331 h 5791331"/>
              <a:gd name="connsiteX2" fmla="*/ 0 w 6858000"/>
              <a:gd name="connsiteY2" fmla="*/ 5791330 h 5791331"/>
              <a:gd name="connsiteX3" fmla="*/ 0 w 6858000"/>
              <a:gd name="connsiteY3" fmla="*/ 0 h 5791331"/>
              <a:gd name="connsiteX4" fmla="*/ 145832 w 6858000"/>
              <a:gd name="connsiteY4" fmla="*/ 1175 h 5791331"/>
              <a:gd name="connsiteX5" fmla="*/ 2611132 w 6858000"/>
              <a:gd name="connsiteY5" fmla="*/ 48625 h 5791331"/>
              <a:gd name="connsiteX6" fmla="*/ 6643031 w 6858000"/>
              <a:gd name="connsiteY6" fmla="*/ 15010 h 57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5791331">
                <a:moveTo>
                  <a:pt x="6858000" y="14535"/>
                </a:moveTo>
                <a:lnTo>
                  <a:pt x="6858000" y="5791331"/>
                </a:lnTo>
                <a:lnTo>
                  <a:pt x="0" y="5791330"/>
                </a:lnTo>
                <a:lnTo>
                  <a:pt x="0" y="0"/>
                </a:lnTo>
                <a:lnTo>
                  <a:pt x="145832" y="1175"/>
                </a:lnTo>
                <a:cubicBezTo>
                  <a:pt x="886907" y="14750"/>
                  <a:pt x="2228596" y="125101"/>
                  <a:pt x="2611132" y="48625"/>
                </a:cubicBezTo>
                <a:cubicBezTo>
                  <a:pt x="2933352" y="-3056"/>
                  <a:pt x="5032814" y="16325"/>
                  <a:pt x="6643031" y="1501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7" name="Bilde 6" descr="Et bilde som inneholder porselen&#10;&#10;Automatisk generert beskrivelse">
            <a:extLst>
              <a:ext uri="{FF2B5EF4-FFF2-40B4-BE49-F238E27FC236}">
                <a16:creationId xmlns:a16="http://schemas.microsoft.com/office/drawing/2014/main" id="{9592DEB3-AC76-0240-B71A-EDCA0CF24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62" y="1818169"/>
            <a:ext cx="4284000" cy="3213000"/>
          </a:xfrm>
          <a:custGeom>
            <a:avLst/>
            <a:gdLst/>
            <a:ahLst/>
            <a:cxnLst/>
            <a:rect l="l" t="t" r="r" b="b"/>
            <a:pathLst>
              <a:path w="4284000" h="5409338">
                <a:moveTo>
                  <a:pt x="0" y="0"/>
                </a:moveTo>
                <a:lnTo>
                  <a:pt x="4284000" y="0"/>
                </a:lnTo>
                <a:lnTo>
                  <a:pt x="42840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9147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E64C67-4F50-9F43-A6E7-95DECFF1D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SEIL OG KJØL</a:t>
            </a:r>
          </a:p>
        </p:txBody>
      </p:sp>
      <p:pic>
        <p:nvPicPr>
          <p:cNvPr id="9" name="Plassholder for innhold 8" descr="Et bilde som inneholder tatovering&#10;&#10;Automatisk generert beskrivelse">
            <a:extLst>
              <a:ext uri="{FF2B5EF4-FFF2-40B4-BE49-F238E27FC236}">
                <a16:creationId xmlns:a16="http://schemas.microsoft.com/office/drawing/2014/main" id="{E49D097C-DA8C-A245-850A-683E84166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504266" y="1201737"/>
            <a:ext cx="5939367" cy="4454525"/>
          </a:xfrm>
        </p:spPr>
      </p:pic>
    </p:spTree>
    <p:extLst>
      <p:ext uri="{BB962C8B-B14F-4D97-AF65-F5344CB8AC3E}">
        <p14:creationId xmlns:p14="http://schemas.microsoft.com/office/powerpoint/2010/main" val="2898130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0F287C-3BA6-F04A-9878-F2C710C02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KILESKRIFT</a:t>
            </a:r>
            <a:br>
              <a:rPr lang="nb-NO" dirty="0"/>
            </a:br>
            <a:r>
              <a:rPr lang="nb-NO" dirty="0"/>
              <a:t>risset inn på leirtavler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1F22E4D-798E-D94C-B83B-6CC123196C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3031331"/>
            <a:ext cx="6900861" cy="357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651972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188</Words>
  <Application>Microsoft Macintosh PowerPoint</Application>
  <PresentationFormat>Widescreen</PresentationFormat>
  <Paragraphs>34</Paragraphs>
  <Slides>11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7" baseType="lpstr">
      <vt:lpstr>Arial</vt:lpstr>
      <vt:lpstr>Avenir Next LT Pro</vt:lpstr>
      <vt:lpstr>Calibri</vt:lpstr>
      <vt:lpstr>Rockwell Nova Light</vt:lpstr>
      <vt:lpstr>The Hand Extrablack</vt:lpstr>
      <vt:lpstr>BlobVTI</vt:lpstr>
      <vt:lpstr>SUMERERNE  I MESPOTAMIA</vt:lpstr>
      <vt:lpstr>BYEN URUK</vt:lpstr>
      <vt:lpstr>TEMPELET</vt:lpstr>
      <vt:lpstr>BONDEFAMILIENE BODDE RUNDT URUK</vt:lpstr>
      <vt:lpstr>SKATT TIL KONGEN I URUK</vt:lpstr>
      <vt:lpstr>OPPFINNELSER I SUMER HJULET </vt:lpstr>
      <vt:lpstr>PLOGEN</vt:lpstr>
      <vt:lpstr>SEIL OG KJØL</vt:lpstr>
      <vt:lpstr>KILESKRIFT risset inn på leirtavler</vt:lpstr>
      <vt:lpstr>MATEMATIKK GEOMETRI, TALLSYSTEM</vt:lpstr>
      <vt:lpstr>BABYLONERNE TAR SUMER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SUMERERNE  I MESPOTAMIA</dc:title>
  <dc:creator>Microsoft Office-bruker</dc:creator>
  <cp:lastModifiedBy>Microsoft Office-bruker</cp:lastModifiedBy>
  <cp:revision>6</cp:revision>
  <dcterms:created xsi:type="dcterms:W3CDTF">2021-11-01T13:27:11Z</dcterms:created>
  <dcterms:modified xsi:type="dcterms:W3CDTF">2021-11-01T13:47:55Z</dcterms:modified>
</cp:coreProperties>
</file>